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5" r:id="rId11"/>
    <p:sldId id="285" r:id="rId12"/>
    <p:sldId id="272" r:id="rId13"/>
    <p:sldId id="273" r:id="rId14"/>
    <p:sldId id="274" r:id="rId15"/>
    <p:sldId id="275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2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5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2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6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3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3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50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90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9" y="273052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90" y="2438402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7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50" y="6356352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737D4FF-FCD4-4032-96CE-A157C3761947}" type="datetimeFigureOut">
              <a:rPr lang="ru-RU" smtClean="0"/>
              <a:t>13.01.2020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7" y="6356352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81" y="6356352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104C910-36CF-4C07-98A8-71BA074354B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2" y="6499386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6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4" descr="7879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697509"/>
            <a:ext cx="8136903" cy="567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236" y="697508"/>
            <a:ext cx="8640960" cy="6010275"/>
          </a:xfrm>
          <a:prstGeom prst="rect">
            <a:avLst/>
          </a:prstGeom>
          <a:solidFill>
            <a:srgbClr val="FFFFF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43811" y="332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титул"/>
          <p:cNvSpPr/>
          <p:nvPr/>
        </p:nvSpPr>
        <p:spPr>
          <a:xfrm>
            <a:off x="848805" y="332656"/>
            <a:ext cx="7518400" cy="45904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500" b="1" cap="all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генерального плана </a:t>
            </a:r>
            <a:r>
              <a:rPr lang="ru-RU" sz="15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Промышленного сельсовета искитимского </a:t>
            </a:r>
            <a:r>
              <a:rPr lang="ru-RU" sz="1500" b="1" cap="all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 новосибирской области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cap="al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cap="al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cap="al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Генеральный план </a:t>
            </a:r>
            <a:r>
              <a:rPr lang="ru-RU" sz="3200" b="1" cap="all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Легостаевского</a:t>
            </a:r>
            <a:r>
              <a:rPr lang="ru-RU" sz="3200" b="1" cap="all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ru-RU" sz="3200" b="1" cap="all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27" y="302196"/>
            <a:ext cx="6004657" cy="3016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60" b="1" dirty="0" smtClean="0">
                <a:latin typeface="Times New Roman" pitchFamily="18" charset="0"/>
                <a:cs typeface="Times New Roman" pitchFamily="18" charset="0"/>
              </a:rPr>
              <a:t>ОБЩЕСТВО С ОГРАНИЧЕННОЙ ОТВЕТСТВЕННОСТЬЮ «ВЕКТОР»</a:t>
            </a:r>
            <a:endParaRPr lang="ru-RU" sz="136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информация"/>
          <p:cNvSpPr/>
          <p:nvPr/>
        </p:nvSpPr>
        <p:spPr>
          <a:xfrm>
            <a:off x="3347864" y="5445225"/>
            <a:ext cx="10783888" cy="122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Министерство строительства  Новосибирской области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контракт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ГК № 19000268-ЭА от 23.08.2019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Исполнитель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«Вектор»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Шифр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ГП-НИЛ2019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541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1835696" y="50800"/>
            <a:ext cx="7164388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УТВЕРЖДАЕМАЯ ЧАСТЬ.</a:t>
            </a:r>
          </a:p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ФУНКЦИОНАЛЬНОГО ЗОНИРОВАНИЯ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42925"/>
            <a:ext cx="5581257" cy="612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1835696" y="50800"/>
            <a:ext cx="7164388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УТВЕРЖДАЕМАЯ ЧАСТЬ.</a:t>
            </a:r>
          </a:p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ФУНКЦИОНАЛЬНОГО ЗОНИРОВАНИЯ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88100"/>
            <a:ext cx="5256584" cy="597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03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4" descr="7879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697509"/>
            <a:ext cx="8136903" cy="567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525" y="620688"/>
            <a:ext cx="8640960" cy="5976663"/>
          </a:xfrm>
          <a:prstGeom prst="rect">
            <a:avLst/>
          </a:prstGeom>
          <a:solidFill>
            <a:srgbClr val="FFFFF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текст"/>
          <p:cNvSpPr/>
          <p:nvPr/>
        </p:nvSpPr>
        <p:spPr>
          <a:xfrm>
            <a:off x="258725" y="2708922"/>
            <a:ext cx="8713787" cy="1947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ГЕНЕРАЛЬНОГО ПЛАНА ЛЕГОСТАЕВСКОГО СЕЛЬСОВЕТА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"/>
          <p:cNvSpPr/>
          <p:nvPr/>
        </p:nvSpPr>
        <p:spPr>
          <a:xfrm>
            <a:off x="214313" y="4437114"/>
            <a:ext cx="8713787" cy="2803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ОБОСНОВЫВАЮЩАЯ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ЧАСТЬ</a:t>
            </a: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563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-167286" y="56555"/>
            <a:ext cx="9252620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ОБОСНОВЫВАЮЩАЯ ЧАСТЬ.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ГРАНИЦ ТЕРРИТОРИЙ, ПОДВЕРЖЕННЫХ РИСКУ ВОЗНИКНОВЕНИЯ ЧРЕЗВЫЧАЙНЫХ СИТУАЦИЙ ПРИРОДНОГО И ТЕХНОГЕННОГО ХАРАКТЕРА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36" y="588100"/>
            <a:ext cx="5301544" cy="600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28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-546848" y="0"/>
            <a:ext cx="1008112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ОБОСНОВЫВАЮЩАЯ ЧАСТЬ.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«КАРТА ГРАНИЦ ПОСЕЛЕНИЯ» «КАРТА СУЩЕСТВУЮЩИХ ГРАНИЦ НАСЕЛЕННЫХ ПУНКТОВ» 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«КАРТА СОВРЕМЕННОГО ИСПОЛЬЗОВАНИЯ ТЕРРИТОРИИ» «КАРТА ЗОН С ОСОБЫМИ УСЛОВИЯМИ ИСПОЛЬЗОВАНИЯ ТЕРРИТОРИИ»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16118"/>
            <a:ext cx="5229536" cy="581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92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1835696" y="50800"/>
            <a:ext cx="7164388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ОБОСНОВЫВАЮЩАЯ ЧАСТЬ.</a:t>
            </a:r>
          </a:p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ЧИСЛЕННОСТЬ НАСЕЛЕНИЯ</a:t>
            </a:r>
          </a:p>
        </p:txBody>
      </p:sp>
      <p:sp>
        <p:nvSpPr>
          <p:cNvPr id="3" name="текст"/>
          <p:cNvSpPr/>
          <p:nvPr/>
        </p:nvSpPr>
        <p:spPr>
          <a:xfrm>
            <a:off x="371475" y="748508"/>
            <a:ext cx="8401050" cy="392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и плотность населения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Легостаевского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1439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1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39767"/>
              </p:ext>
            </p:extLst>
          </p:nvPr>
        </p:nvGraphicFramePr>
        <p:xfrm>
          <a:off x="371475" y="972023"/>
          <a:ext cx="8521006" cy="1057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8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0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24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9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Населенный пункт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человек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чел/га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Легостаево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текст"/>
          <p:cNvSpPr/>
          <p:nvPr/>
        </p:nvSpPr>
        <p:spPr>
          <a:xfrm>
            <a:off x="-180627" y="2492896"/>
            <a:ext cx="9612560" cy="39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изменения численности населения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Легостаевского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 с 2014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2019 годы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14398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1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747417"/>
              </p:ext>
            </p:extLst>
          </p:nvPr>
        </p:nvGraphicFramePr>
        <p:xfrm>
          <a:off x="385081" y="2852936"/>
          <a:ext cx="8448996" cy="2886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1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3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3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31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4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19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Населенный пункт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336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Легостаево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1446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Малиновка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Новососедово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Старососедово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текст"/>
          <p:cNvSpPr/>
          <p:nvPr/>
        </p:nvSpPr>
        <p:spPr>
          <a:xfrm>
            <a:off x="179512" y="4437113"/>
            <a:ext cx="8820571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>
              <a:defRPr/>
            </a:pP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3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0" y="2286000"/>
            <a:ext cx="9144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5" name="информация"/>
          <p:cNvSpPr/>
          <p:nvPr/>
        </p:nvSpPr>
        <p:spPr>
          <a:xfrm>
            <a:off x="3298825" y="4525963"/>
            <a:ext cx="5229225" cy="496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«ВЕКТОР»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632640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Новосибирская область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.п. Коченево,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Октябрьская, 49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7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"/>
          <p:cNvSpPr/>
          <p:nvPr/>
        </p:nvSpPr>
        <p:spPr>
          <a:xfrm>
            <a:off x="219075" y="836714"/>
            <a:ext cx="8713788" cy="1560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требованиями государственного контракта ГК №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19000268-ЭА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23.08.2019,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с неотъемлемым его приложением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«Описания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объекта закупки» (Приложение № 1 к ГК)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 ООО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«Вектор»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были поставлены следующие задачи: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определение назначения территорий исходя из совокупности социальных, экономических, экологических и иных факторов в целях обеспечения устойчивого развития территорий, развития инженерной, транспортной и социальной инфраструктур, обеспечения учета интересов граждан и их объединений,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Российской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Федерации,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субъектов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Федерации, муниципальных образований.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"/>
          <p:cNvSpPr/>
          <p:nvPr/>
        </p:nvSpPr>
        <p:spPr>
          <a:xfrm>
            <a:off x="219078" y="2564906"/>
            <a:ext cx="8715375" cy="1636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Генеральный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 (генплан, ГП)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проектный документ, на основании которого осуществляется планировка, застройка, реконструкция и иные виды градостроительного освоения территорий. Основной частью генерального плана (также называемой собственно генеральным планом) является масштабное изображение, полученное методом графического наложения чертежа проектируемого объекта на топографический, инженерно-топографический или фотографический план территории. При этом объектом проектирования может являться как земельный участок  с расположенным на нём отдельным архитектурным сооружением, так и территория целого города.</a:t>
            </a:r>
          </a:p>
        </p:txBody>
      </p:sp>
      <p:sp>
        <p:nvSpPr>
          <p:cNvPr id="5" name="заголовок шапка"/>
          <p:cNvSpPr/>
          <p:nvPr/>
        </p:nvSpPr>
        <p:spPr>
          <a:xfrm>
            <a:off x="4229077" y="63503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ОБЩИЕ ПОЛОЖЕНИЯ</a:t>
            </a:r>
          </a:p>
        </p:txBody>
      </p:sp>
    </p:spTree>
    <p:extLst>
      <p:ext uri="{BB962C8B-B14F-4D97-AF65-F5344CB8AC3E}">
        <p14:creationId xmlns:p14="http://schemas.microsoft.com/office/powerpoint/2010/main" val="1181140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4229077" y="63503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ПРОЕКТА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шапка"/>
          <p:cNvSpPr/>
          <p:nvPr/>
        </p:nvSpPr>
        <p:spPr>
          <a:xfrm>
            <a:off x="1185317" y="476674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Перечень текстовых материалов Генерального плана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905921"/>
              </p:ext>
            </p:extLst>
          </p:nvPr>
        </p:nvGraphicFramePr>
        <p:xfrm>
          <a:off x="467544" y="908720"/>
          <a:ext cx="8280920" cy="19720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88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2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п/п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1112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документации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3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Утверждаемая часть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территориальном планировании </a:t>
                      </a:r>
                      <a:r>
                        <a:rPr lang="ru-RU" sz="1400" b="0" i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Легостаевского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сельсовета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3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Обосновывающая часть (прилагаемые материалы)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Материалы по обоснованию Генерального плана </a:t>
                      </a:r>
                      <a:r>
                        <a:rPr lang="ru-RU" sz="1400" b="0" i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Легостаевского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сельсовета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шапка"/>
          <p:cNvSpPr/>
          <p:nvPr/>
        </p:nvSpPr>
        <p:spPr>
          <a:xfrm>
            <a:off x="1043608" y="3211368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Перечень  материалов Генерального плана в электронном виде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571974"/>
              </p:ext>
            </p:extLst>
          </p:nvPr>
        </p:nvGraphicFramePr>
        <p:xfrm>
          <a:off x="467544" y="3711286"/>
          <a:ext cx="8280920" cy="186982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66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3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п/п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7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Электронная версия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2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DVD-диск. Выполнение 1 этапа работ по подготовке проекта генерального плана </a:t>
                      </a:r>
                      <a:r>
                        <a:rPr lang="ru-RU" sz="1400" b="0" i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Легостаевского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сельсовета Искитимского района Новосибирской области.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4242744" y="188642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ПРОЕКТА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шапка"/>
          <p:cNvSpPr/>
          <p:nvPr/>
        </p:nvSpPr>
        <p:spPr>
          <a:xfrm>
            <a:off x="1162444" y="465960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Перечень графических материалов Генерального плана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84152"/>
              </p:ext>
            </p:extLst>
          </p:nvPr>
        </p:nvGraphicFramePr>
        <p:xfrm>
          <a:off x="539552" y="958085"/>
          <a:ext cx="8136904" cy="55310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92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3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7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листа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документации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Масштаб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36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Утверждаемая часть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3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границ населенных пунктов (в том числе границ образуемых населенных пунктов), входящих в состав поселения» 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1:20000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планируемого размещения объектов местного значения в области инженерной инфраструктуры»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1:5000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планируемого размещения объектов местного значения в области физической культуры и массового спорта, образования, здравоохранения и иных областях связанных с решением вопросов местного значения поселения»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1:5000 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планируемого размещения объектов местного значения в области транспортной инфраструктуры»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1:5000 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функционального зонирования»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1:20000 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36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Обосновывающая часть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43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границ территорий, подверженных риску возникновения чрезвычайных ситуаций природного и техногенного характера»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1:20000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524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baseline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«Карта границ поселения» «Карта существующих границ населенных пунктов» «Карта современного использования территории» «Карта зон с особыми условиями использования территории»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1:20000 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566" marR="4956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514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4" descr="7879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697509"/>
            <a:ext cx="8136903" cy="567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726" y="476673"/>
            <a:ext cx="8640960" cy="6194332"/>
          </a:xfrm>
          <a:prstGeom prst="rect">
            <a:avLst/>
          </a:prstGeom>
          <a:solidFill>
            <a:srgbClr val="FFFFF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текст"/>
          <p:cNvSpPr/>
          <p:nvPr/>
        </p:nvSpPr>
        <p:spPr>
          <a:xfrm>
            <a:off x="258725" y="2708922"/>
            <a:ext cx="8713787" cy="1947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ГЕНЕРАЛЬНОГО ПЛАНА ЛЕГОСТАЕВСКОГО СЕЛЬСОВЕТА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текст"/>
          <p:cNvSpPr/>
          <p:nvPr/>
        </p:nvSpPr>
        <p:spPr>
          <a:xfrm>
            <a:off x="214313" y="4437114"/>
            <a:ext cx="8713787" cy="2803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УТВЕРЖДАЕМАЯ ЧАСТЬ</a:t>
            </a: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602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шапка"/>
          <p:cNvSpPr/>
          <p:nvPr/>
        </p:nvSpPr>
        <p:spPr>
          <a:xfrm>
            <a:off x="3635896" y="186784"/>
            <a:ext cx="7164387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ГЕНЕРАЛЬНОГО ПЛАНА</a:t>
            </a:r>
          </a:p>
        </p:txBody>
      </p:sp>
      <p:sp>
        <p:nvSpPr>
          <p:cNvPr id="4" name="текст"/>
          <p:cNvSpPr/>
          <p:nvPr/>
        </p:nvSpPr>
        <p:spPr>
          <a:xfrm>
            <a:off x="215900" y="2060850"/>
            <a:ext cx="8712200" cy="2803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генеральном плане приняты следующие проектные периоды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исходный год проектирования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год;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первая очередь реализации Генерального плана – начало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2030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(10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лет);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расчетный срок реализации Генерального плана – начало 2040 года (20 лет).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Проект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генерального плана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Легостаевского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скитимского района Новосибирской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 выполнен в местной системе координат Новосибирской области МСК-54 (зона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4),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основе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цифровых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спутниковых снимков общего доступа и кадастровых планов территорий муниципального образования с выгрузкой Росреестра от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года.</a:t>
            </a:r>
          </a:p>
          <a:p>
            <a:pPr indent="180975" algn="just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Генерального плана выполнен с применением компьютерных геоинформационных технологий в программе «</a:t>
            </a: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MapInfo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 содержит соответствующие картографические слои и электронные таблицы.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начало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фактическая </a:t>
            </a: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населения муниципального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Легостаевского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 составила 2052 человека. 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14398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229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1835696" y="116632"/>
            <a:ext cx="7164388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УТВЕРЖДАЕМАЯ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ЧАСТЬ.</a:t>
            </a:r>
          </a:p>
          <a:p>
            <a:pPr indent="17780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ГРАНИЦ НАСЕЛЕННЫХ ПУНКТОВ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08757"/>
            <a:ext cx="4869496" cy="600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33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0" y="44624"/>
            <a:ext cx="9000084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УТВЕРЖДАЕМАЯ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ЧАСТЬ.КАРТА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ПЛАНИРУЕМОГО РАЗМЕЩЕНИЯ ОБЪЕКТОВ МЕСТНОГО ЗНАЧЕНИЯ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ОБЛАСТИ ИНЖЕНЕРНОЙ И ТРАНСПОРТНОЙ ИНФРАСТРУКТУРЫ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99322"/>
            <a:ext cx="5112568" cy="630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241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шапка"/>
          <p:cNvSpPr/>
          <p:nvPr/>
        </p:nvSpPr>
        <p:spPr>
          <a:xfrm>
            <a:off x="-205258" y="0"/>
            <a:ext cx="9457778" cy="924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УТВЕРЖДАЕМАЯ ЧАСТЬ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КАРТА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ПЛАНИРУЕМОГО РАЗМЕЩЕНИЯ ОБЪЕКТОВ МЕСТНОГО ЗНАЧЕНИЯ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     ОБЛАСТИ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ФИЗИЧЕСКОЙ КУЛЬТУРЫ И МАССОВОГО СПОРТА, ОБРАЗОВАНИЯ, ЗДРАВООХРАНЕНИЯ И ИННЫХ ОБЛАСТЯХ СВЯЗАННЫХ С РЕШЕНИЕМ ВОПРОСОВ МЕСТНОГО </a:t>
            </a:r>
          </a:p>
          <a:p>
            <a:pPr indent="1778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ЗНАЧЕНИЯ ПОСЕЛЕНИЯ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36" y="943212"/>
            <a:ext cx="5949616" cy="57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38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676</TotalTime>
  <Words>710</Words>
  <Application>Microsoft Office PowerPoint</Application>
  <PresentationFormat>Экран (4:3)</PresentationFormat>
  <Paragraphs>196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135</cp:revision>
  <dcterms:created xsi:type="dcterms:W3CDTF">2019-12-31T03:41:00Z</dcterms:created>
  <dcterms:modified xsi:type="dcterms:W3CDTF">2020-01-13T08:22:49Z</dcterms:modified>
</cp:coreProperties>
</file>